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0"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wmya Gogineni" initials="sG" lastIdx="1" clrIdx="0">
    <p:extLst>
      <p:ext uri="{19B8F6BF-5375-455C-9EA6-DF929625EA0E}">
        <p15:presenceInfo xmlns:p15="http://schemas.microsoft.com/office/powerpoint/2012/main" userId="e81c8a3d112fab4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4" d="100"/>
          <a:sy n="64"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12-08T11:36:28.315" idx="1">
    <p:pos x="3825" y="2154"/>
    <p:text>For example, you can use D3 to generate an HTML table from an array of numbers. Or, use the same data to create an interactive SVG bar chart with smooth transitions and interaction.</p:text>
    <p:extLst>
      <p:ext uri="{C676402C-5697-4E1C-873F-D02D1690AC5C}">
        <p15:threadingInfo xmlns:p15="http://schemas.microsoft.com/office/powerpoint/2012/main" timeZoneBias="480"/>
      </p:ext>
    </p:extLst>
  </p:cm>
</p:cmLst>
</file>

<file path=ppt/media/image1.jpeg>
</file>

<file path=ppt/media/image2.png>
</file>

<file path=ppt/media/image3.png>
</file>

<file path=ppt/media/image4.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12/8/2017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12/8/2017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12/8/2017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12/8/2017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12/8/2017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12/8/2017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hyperlink" Target="https://www.analyticsvidhya.com/blog/2017/07/beginner-guide-build-data-visualisations-web-d3-js/" TargetMode="External"/><Relationship Id="rId4" Type="http://schemas.openxmlformats.org/officeDocument/2006/relationships/hyperlink" Target="https://d3js.org/"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comments" Target="../comments/commen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hyperlink" Target="https://d3js.org/d3.v4.min.js"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hyperlink" Target="http://www.nytimes.com/interactive/2013/01/02/us/chicago-killings.html" TargetMode="Externa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D6831-C573-4682-A360-F74653E554E4}"/>
              </a:ext>
            </a:extLst>
          </p:cNvPr>
          <p:cNvSpPr>
            <a:spLocks noGrp="1"/>
          </p:cNvSpPr>
          <p:nvPr>
            <p:ph type="ctrTitle"/>
          </p:nvPr>
        </p:nvSpPr>
        <p:spPr>
          <a:xfrm>
            <a:off x="1876424" y="1122363"/>
            <a:ext cx="9296401" cy="2387600"/>
          </a:xfrm>
        </p:spPr>
        <p:txBody>
          <a:bodyPr anchor="t"/>
          <a:lstStyle/>
          <a:p>
            <a:r>
              <a:rPr lang="en-US" b="1" dirty="0">
                <a:solidFill>
                  <a:schemeClr val="accent5">
                    <a:lumMod val="60000"/>
                    <a:lumOff val="40000"/>
                  </a:schemeClr>
                </a:solidFill>
              </a:rPr>
              <a:t>D3 – DATA - DRIVEN DOCUMENTS</a:t>
            </a:r>
          </a:p>
        </p:txBody>
      </p:sp>
      <p:sp>
        <p:nvSpPr>
          <p:cNvPr id="3" name="Subtitle 2">
            <a:extLst>
              <a:ext uri="{FF2B5EF4-FFF2-40B4-BE49-F238E27FC236}">
                <a16:creationId xmlns:a16="http://schemas.microsoft.com/office/drawing/2014/main" id="{D59DD9A4-4C36-4867-B2E7-C8A673F0C1E1}"/>
              </a:ext>
            </a:extLst>
          </p:cNvPr>
          <p:cNvSpPr>
            <a:spLocks noGrp="1"/>
          </p:cNvSpPr>
          <p:nvPr>
            <p:ph type="subTitle" idx="1"/>
          </p:nvPr>
        </p:nvSpPr>
        <p:spPr/>
        <p:txBody>
          <a:bodyPr anchor="b">
            <a:normAutofit/>
          </a:bodyPr>
          <a:lstStyle/>
          <a:p>
            <a:pPr algn="r"/>
            <a:r>
              <a:rPr lang="en-US" sz="2800" dirty="0"/>
              <a:t>Sai HEMANTH VEMULAPALLI</a:t>
            </a:r>
          </a:p>
        </p:txBody>
      </p:sp>
      <p:pic>
        <p:nvPicPr>
          <p:cNvPr id="5" name="Audio 4">
            <a:hlinkClick r:id="" action="ppaction://media"/>
            <a:extLst>
              <a:ext uri="{FF2B5EF4-FFF2-40B4-BE49-F238E27FC236}">
                <a16:creationId xmlns:a16="http://schemas.microsoft.com/office/drawing/2014/main" id="{6B160032-1973-4C50-8841-AB9A2FFC63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37412108"/>
      </p:ext>
    </p:extLst>
  </p:cSld>
  <p:clrMapOvr>
    <a:masterClrMapping/>
  </p:clrMapOvr>
  <mc:AlternateContent xmlns:mc="http://schemas.openxmlformats.org/markup-compatibility/2006">
    <mc:Choice xmlns:p14="http://schemas.microsoft.com/office/powerpoint/2010/main" Requires="p14">
      <p:transition spd="slow" p14:dur="2000" advTm="11898"/>
    </mc:Choice>
    <mc:Fallback>
      <p:transition spd="slow" advTm="118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80DC-5016-442C-87F5-2557D4999DDB}"/>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422817E5-42D4-4CCD-918E-5B7899946F6B}"/>
              </a:ext>
            </a:extLst>
          </p:cNvPr>
          <p:cNvSpPr>
            <a:spLocks noGrp="1"/>
          </p:cNvSpPr>
          <p:nvPr>
            <p:ph idx="1"/>
          </p:nvPr>
        </p:nvSpPr>
        <p:spPr/>
        <p:txBody>
          <a:bodyPr>
            <a:normAutofit lnSpcReduction="10000"/>
          </a:bodyPr>
          <a:lstStyle/>
          <a:p>
            <a:r>
              <a:rPr lang="en-US" dirty="0">
                <a:hlinkClick r:id="rId4"/>
              </a:rPr>
              <a:t>https://d3js.org/</a:t>
            </a:r>
            <a:endParaRPr lang="en-US" dirty="0"/>
          </a:p>
          <a:p>
            <a:r>
              <a:rPr lang="en-US" dirty="0">
                <a:hlinkClick r:id="rId5"/>
              </a:rPr>
              <a:t>https://www.analyticsvidhya.com/blog/2017/07/beginner-guide-build-data-visualisations-web-d3-js/</a:t>
            </a:r>
            <a:endParaRPr lang="en-US" dirty="0"/>
          </a:p>
          <a:p>
            <a:r>
              <a:rPr lang="en-US" dirty="0"/>
              <a:t>Miller, D. (</a:t>
            </a:r>
            <a:r>
              <a:rPr lang="en-US" dirty="0" err="1"/>
              <a:t>n.d.</a:t>
            </a:r>
            <a:r>
              <a:rPr lang="en-US" dirty="0"/>
              <a:t>). 5 Reasons to Learn D3.js. Retrieved October 13, 2017, from http://d-miller.github.io/Why-Learn-D3</a:t>
            </a:r>
          </a:p>
          <a:p>
            <a:r>
              <a:rPr lang="en-US" dirty="0"/>
              <a:t>Bostock, M. (</a:t>
            </a:r>
            <a:r>
              <a:rPr lang="en-US" dirty="0" err="1"/>
              <a:t>n.d.</a:t>
            </a:r>
            <a:r>
              <a:rPr lang="en-US" dirty="0"/>
              <a:t>). Data-Driven Documents. Retrieved October 13, 2017, from https://d3js.org/</a:t>
            </a:r>
          </a:p>
          <a:p>
            <a:endParaRPr lang="en-US" dirty="0"/>
          </a:p>
        </p:txBody>
      </p:sp>
      <p:pic>
        <p:nvPicPr>
          <p:cNvPr id="5" name="Audio 4">
            <a:hlinkClick r:id="" action="ppaction://media"/>
            <a:extLst>
              <a:ext uri="{FF2B5EF4-FFF2-40B4-BE49-F238E27FC236}">
                <a16:creationId xmlns:a16="http://schemas.microsoft.com/office/drawing/2014/main" id="{2F9EE1FA-C4C4-4DB6-8F5D-CF8198426F3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15799346"/>
      </p:ext>
    </p:extLst>
  </p:cSld>
  <p:clrMapOvr>
    <a:masterClrMapping/>
  </p:clrMapOvr>
  <mc:AlternateContent xmlns:mc="http://schemas.openxmlformats.org/markup-compatibility/2006">
    <mc:Choice xmlns:p14="http://schemas.microsoft.com/office/powerpoint/2010/main" Requires="p14">
      <p:transition spd="slow" p14:dur="2000" advTm="13953"/>
    </mc:Choice>
    <mc:Fallback>
      <p:transition spd="slow" advTm="13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D2EAE-9FD3-4EE1-8AD9-81FADDA33E17}"/>
              </a:ext>
            </a:extLst>
          </p:cNvPr>
          <p:cNvSpPr>
            <a:spLocks noGrp="1"/>
          </p:cNvSpPr>
          <p:nvPr>
            <p:ph type="title"/>
          </p:nvPr>
        </p:nvSpPr>
        <p:spPr/>
        <p:txBody>
          <a:bodyPr/>
          <a:lstStyle/>
          <a:p>
            <a:r>
              <a:rPr lang="en-US" dirty="0"/>
              <a:t>Framework OUTLINE</a:t>
            </a:r>
          </a:p>
        </p:txBody>
      </p:sp>
      <p:sp>
        <p:nvSpPr>
          <p:cNvPr id="3" name="Content Placeholder 2">
            <a:extLst>
              <a:ext uri="{FF2B5EF4-FFF2-40B4-BE49-F238E27FC236}">
                <a16:creationId xmlns:a16="http://schemas.microsoft.com/office/drawing/2014/main" id="{9AA065AE-DB1A-4646-A883-65301E861664}"/>
              </a:ext>
            </a:extLst>
          </p:cNvPr>
          <p:cNvSpPr>
            <a:spLocks noGrp="1"/>
          </p:cNvSpPr>
          <p:nvPr>
            <p:ph idx="1"/>
          </p:nvPr>
        </p:nvSpPr>
        <p:spPr/>
        <p:txBody>
          <a:bodyPr>
            <a:normAutofit fontScale="92500" lnSpcReduction="10000"/>
          </a:bodyPr>
          <a:lstStyle/>
          <a:p>
            <a:r>
              <a:rPr lang="en-US" dirty="0"/>
              <a:t>Introduction to D3</a:t>
            </a:r>
          </a:p>
          <a:p>
            <a:r>
              <a:rPr lang="en-US" dirty="0"/>
              <a:t>Use cases </a:t>
            </a:r>
          </a:p>
          <a:p>
            <a:r>
              <a:rPr lang="en-US" dirty="0"/>
              <a:t>Installation instructions</a:t>
            </a:r>
          </a:p>
          <a:p>
            <a:r>
              <a:rPr lang="en-US" dirty="0"/>
              <a:t>Available features</a:t>
            </a:r>
          </a:p>
          <a:p>
            <a:r>
              <a:rPr lang="en-US" dirty="0"/>
              <a:t>Examples</a:t>
            </a:r>
          </a:p>
          <a:p>
            <a:r>
              <a:rPr lang="en-US" dirty="0"/>
              <a:t>Demo</a:t>
            </a:r>
          </a:p>
          <a:p>
            <a:r>
              <a:rPr lang="en-US" dirty="0"/>
              <a:t>References</a:t>
            </a:r>
          </a:p>
        </p:txBody>
      </p:sp>
      <p:pic>
        <p:nvPicPr>
          <p:cNvPr id="5" name="Audio 4">
            <a:hlinkClick r:id="" action="ppaction://media"/>
            <a:extLst>
              <a:ext uri="{FF2B5EF4-FFF2-40B4-BE49-F238E27FC236}">
                <a16:creationId xmlns:a16="http://schemas.microsoft.com/office/drawing/2014/main" id="{D352C595-5BC7-4A40-A719-B474B43CC38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55337721"/>
      </p:ext>
    </p:extLst>
  </p:cSld>
  <p:clrMapOvr>
    <a:masterClrMapping/>
  </p:clrMapOvr>
  <mc:AlternateContent xmlns:mc="http://schemas.openxmlformats.org/markup-compatibility/2006">
    <mc:Choice xmlns:p14="http://schemas.microsoft.com/office/powerpoint/2010/main" Requires="p14">
      <p:transition spd="slow" p14:dur="2000" advTm="14413"/>
    </mc:Choice>
    <mc:Fallback>
      <p:transition spd="slow" advTm="144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D9E03-5E5A-41FB-8E97-4892F5705081}"/>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1D3BCD7-0E55-4D9D-9D2F-4E9B1C57E06B}"/>
              </a:ext>
            </a:extLst>
          </p:cNvPr>
          <p:cNvSpPr>
            <a:spLocks noGrp="1"/>
          </p:cNvSpPr>
          <p:nvPr>
            <p:ph idx="1"/>
          </p:nvPr>
        </p:nvSpPr>
        <p:spPr/>
        <p:txBody>
          <a:bodyPr>
            <a:normAutofit fontScale="77500" lnSpcReduction="20000"/>
          </a:bodyPr>
          <a:lstStyle/>
          <a:p>
            <a:r>
              <a:rPr lang="en-US" dirty="0"/>
              <a:t>D3 is a JavaScript library for visualizing data using web standards and manipulating documents based on data</a:t>
            </a:r>
          </a:p>
          <a:p>
            <a:r>
              <a:rPr lang="en-US" dirty="0"/>
              <a:t>D3 framework was created by Mike Bostock in 2011 along with </a:t>
            </a:r>
            <a:r>
              <a:rPr lang="en-US" dirty="0" err="1"/>
              <a:t>Heer</a:t>
            </a:r>
            <a:r>
              <a:rPr lang="en-US" dirty="0"/>
              <a:t> and </a:t>
            </a:r>
            <a:r>
              <a:rPr lang="en-US" dirty="0" err="1"/>
              <a:t>Ogievetsky</a:t>
            </a:r>
            <a:endParaRPr lang="en-US" dirty="0"/>
          </a:p>
          <a:p>
            <a:r>
              <a:rPr lang="en-US" dirty="0"/>
              <a:t>D3 can also be explained as </a:t>
            </a:r>
          </a:p>
          <a:p>
            <a:pPr marL="0" indent="0">
              <a:buNone/>
            </a:pPr>
            <a:r>
              <a:rPr lang="en-US" dirty="0"/>
              <a:t>Data – provided by you</a:t>
            </a:r>
          </a:p>
          <a:p>
            <a:pPr marL="0" indent="0">
              <a:buNone/>
            </a:pPr>
            <a:r>
              <a:rPr lang="en-US" dirty="0"/>
              <a:t>Driven – It connects data to documents</a:t>
            </a:r>
          </a:p>
          <a:p>
            <a:pPr marL="0" indent="0">
              <a:buNone/>
            </a:pPr>
            <a:r>
              <a:rPr lang="en-US" dirty="0"/>
              <a:t>Documents – these are web-based documents</a:t>
            </a:r>
          </a:p>
          <a:p>
            <a:r>
              <a:rPr lang="en-US" dirty="0"/>
              <a:t>D3 helps bring data to life by creating data visualization and interactive graphics in web development technologies like SVG, HTML5, CSS.</a:t>
            </a:r>
          </a:p>
        </p:txBody>
      </p:sp>
      <p:pic>
        <p:nvPicPr>
          <p:cNvPr id="5" name="Audio 4">
            <a:hlinkClick r:id="" action="ppaction://media"/>
            <a:extLst>
              <a:ext uri="{FF2B5EF4-FFF2-40B4-BE49-F238E27FC236}">
                <a16:creationId xmlns:a16="http://schemas.microsoft.com/office/drawing/2014/main" id="{2348491E-13B8-4DF3-925A-359EE490C0D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14269866"/>
      </p:ext>
    </p:extLst>
  </p:cSld>
  <p:clrMapOvr>
    <a:masterClrMapping/>
  </p:clrMapOvr>
  <mc:AlternateContent xmlns:mc="http://schemas.openxmlformats.org/markup-compatibility/2006">
    <mc:Choice xmlns:p14="http://schemas.microsoft.com/office/powerpoint/2010/main" Requires="p14">
      <p:transition spd="slow" p14:dur="2000" advTm="44444"/>
    </mc:Choice>
    <mc:Fallback>
      <p:transition spd="slow" advTm="444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8B8D0-A9F8-4490-AA15-DC923BD24AB9}"/>
              </a:ext>
            </a:extLst>
          </p:cNvPr>
          <p:cNvSpPr>
            <a:spLocks noGrp="1"/>
          </p:cNvSpPr>
          <p:nvPr>
            <p:ph type="title"/>
          </p:nvPr>
        </p:nvSpPr>
        <p:spPr/>
        <p:txBody>
          <a:bodyPr/>
          <a:lstStyle/>
          <a:p>
            <a:r>
              <a:rPr lang="en-US" dirty="0"/>
              <a:t>What is the need to use D3</a:t>
            </a:r>
          </a:p>
        </p:txBody>
      </p:sp>
      <p:sp>
        <p:nvSpPr>
          <p:cNvPr id="3" name="Content Placeholder 2">
            <a:extLst>
              <a:ext uri="{FF2B5EF4-FFF2-40B4-BE49-F238E27FC236}">
                <a16:creationId xmlns:a16="http://schemas.microsoft.com/office/drawing/2014/main" id="{D0E526D0-948A-494F-8486-A7C0B48E33B1}"/>
              </a:ext>
            </a:extLst>
          </p:cNvPr>
          <p:cNvSpPr>
            <a:spLocks noGrp="1"/>
          </p:cNvSpPr>
          <p:nvPr>
            <p:ph idx="1"/>
          </p:nvPr>
        </p:nvSpPr>
        <p:spPr/>
        <p:txBody>
          <a:bodyPr>
            <a:normAutofit fontScale="70000" lnSpcReduction="20000"/>
          </a:bodyPr>
          <a:lstStyle/>
          <a:p>
            <a:r>
              <a:rPr lang="en-US" dirty="0"/>
              <a:t>It is a novel representation-transparent approach to visualization for the web which is extremely versatile.</a:t>
            </a:r>
          </a:p>
          <a:p>
            <a:r>
              <a:rPr lang="en-US" dirty="0"/>
              <a:t>D3 enables direct inspection and manipulation of a native representation: the standard document object model (DOM).</a:t>
            </a:r>
          </a:p>
          <a:p>
            <a:r>
              <a:rPr lang="en-US" dirty="0"/>
              <a:t>Dynamic transforms can be applied to both generate and modify content and great control over the final visual result.</a:t>
            </a:r>
          </a:p>
          <a:p>
            <a:r>
              <a:rPr lang="en-US" dirty="0"/>
              <a:t>We can create HTML5 web pages with D3.</a:t>
            </a:r>
          </a:p>
          <a:p>
            <a:r>
              <a:rPr lang="en-US" dirty="0"/>
              <a:t>Minimal overhead and is extremely fast and supports large data sets</a:t>
            </a:r>
          </a:p>
          <a:p>
            <a:r>
              <a:rPr lang="en-US" dirty="0"/>
              <a:t>We can share our work instantly with anyone who uses a web browser.</a:t>
            </a:r>
          </a:p>
          <a:p>
            <a:r>
              <a:rPr lang="en-US" dirty="0"/>
              <a:t>You can reuse code by using functional style.</a:t>
            </a:r>
          </a:p>
        </p:txBody>
      </p:sp>
      <p:pic>
        <p:nvPicPr>
          <p:cNvPr id="5" name="Audio 4">
            <a:hlinkClick r:id="" action="ppaction://media"/>
            <a:extLst>
              <a:ext uri="{FF2B5EF4-FFF2-40B4-BE49-F238E27FC236}">
                <a16:creationId xmlns:a16="http://schemas.microsoft.com/office/drawing/2014/main" id="{3DB17193-1288-4C5C-9DA7-DE25D58F093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779176933"/>
      </p:ext>
    </p:extLst>
  </p:cSld>
  <p:clrMapOvr>
    <a:masterClrMapping/>
  </p:clrMapOvr>
  <mc:AlternateContent xmlns:mc="http://schemas.openxmlformats.org/markup-compatibility/2006">
    <mc:Choice xmlns:p14="http://schemas.microsoft.com/office/powerpoint/2010/main" Requires="p14">
      <p:transition spd="slow" p14:dur="2000" advTm="49297"/>
    </mc:Choice>
    <mc:Fallback>
      <p:transition spd="slow" advTm="492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50C1F-F40E-4395-967C-65535DAA0EE3}"/>
              </a:ext>
            </a:extLst>
          </p:cNvPr>
          <p:cNvSpPr>
            <a:spLocks noGrp="1"/>
          </p:cNvSpPr>
          <p:nvPr>
            <p:ph type="title"/>
          </p:nvPr>
        </p:nvSpPr>
        <p:spPr/>
        <p:txBody>
          <a:bodyPr/>
          <a:lstStyle/>
          <a:p>
            <a:r>
              <a:rPr lang="en-US" dirty="0"/>
              <a:t>Use cases</a:t>
            </a:r>
          </a:p>
        </p:txBody>
      </p:sp>
      <p:sp>
        <p:nvSpPr>
          <p:cNvPr id="3" name="Content Placeholder 2">
            <a:extLst>
              <a:ext uri="{FF2B5EF4-FFF2-40B4-BE49-F238E27FC236}">
                <a16:creationId xmlns:a16="http://schemas.microsoft.com/office/drawing/2014/main" id="{32A52132-C4E8-46FE-B128-ED99AE4B929D}"/>
              </a:ext>
            </a:extLst>
          </p:cNvPr>
          <p:cNvSpPr>
            <a:spLocks noGrp="1"/>
          </p:cNvSpPr>
          <p:nvPr>
            <p:ph idx="1"/>
          </p:nvPr>
        </p:nvSpPr>
        <p:spPr/>
        <p:txBody>
          <a:bodyPr>
            <a:normAutofit fontScale="92500" lnSpcReduction="10000"/>
          </a:bodyPr>
          <a:lstStyle/>
          <a:p>
            <a:r>
              <a:rPr lang="en-US" dirty="0"/>
              <a:t>D3 is used to create: </a:t>
            </a:r>
          </a:p>
          <a:p>
            <a:pPr marL="0" indent="0">
              <a:buNone/>
            </a:pPr>
            <a:r>
              <a:rPr lang="en-US" dirty="0"/>
              <a:t>Graphics</a:t>
            </a:r>
          </a:p>
          <a:p>
            <a:pPr marL="0" indent="0">
              <a:buNone/>
            </a:pPr>
            <a:r>
              <a:rPr lang="en-US" dirty="0"/>
              <a:t>HTML tables and charts – like bubble charts, bullet charts</a:t>
            </a:r>
          </a:p>
          <a:p>
            <a:pPr marL="0" indent="0">
              <a:buNone/>
            </a:pPr>
            <a:r>
              <a:rPr lang="en-US" dirty="0"/>
              <a:t>Techniques interaction and animation</a:t>
            </a:r>
          </a:p>
          <a:p>
            <a:pPr marL="0" indent="0">
              <a:buNone/>
            </a:pPr>
            <a:r>
              <a:rPr lang="en-US" dirty="0"/>
              <a:t>Maps, Mouse/keyboard events</a:t>
            </a:r>
          </a:p>
          <a:p>
            <a:pPr marL="0" indent="0">
              <a:buNone/>
            </a:pPr>
            <a:r>
              <a:rPr lang="en-US" dirty="0"/>
              <a:t>From live events, concert touring, theatre, fixed installs and broadcast, D3 has brought a new way of working</a:t>
            </a:r>
          </a:p>
          <a:p>
            <a:pPr marL="0" indent="0">
              <a:buNone/>
            </a:pPr>
            <a:endParaRPr lang="en-US" dirty="0"/>
          </a:p>
        </p:txBody>
      </p:sp>
      <p:pic>
        <p:nvPicPr>
          <p:cNvPr id="5" name="Audio 4">
            <a:hlinkClick r:id="" action="ppaction://media"/>
            <a:extLst>
              <a:ext uri="{FF2B5EF4-FFF2-40B4-BE49-F238E27FC236}">
                <a16:creationId xmlns:a16="http://schemas.microsoft.com/office/drawing/2014/main" id="{1256EECC-2B73-4610-A479-1AC5E904F08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489526341"/>
      </p:ext>
    </p:extLst>
  </p:cSld>
  <p:clrMapOvr>
    <a:masterClrMapping/>
  </p:clrMapOvr>
  <mc:AlternateContent xmlns:mc="http://schemas.openxmlformats.org/markup-compatibility/2006">
    <mc:Choice xmlns:p14="http://schemas.microsoft.com/office/powerpoint/2010/main" Requires="p14">
      <p:transition spd="slow" p14:dur="2000" advTm="30038"/>
    </mc:Choice>
    <mc:Fallback>
      <p:transition spd="slow" advTm="30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7C7F6-104E-4FC3-895D-2D543A18F1F9}"/>
              </a:ext>
            </a:extLst>
          </p:cNvPr>
          <p:cNvSpPr>
            <a:spLocks noGrp="1"/>
          </p:cNvSpPr>
          <p:nvPr>
            <p:ph type="title"/>
          </p:nvPr>
        </p:nvSpPr>
        <p:spPr/>
        <p:txBody>
          <a:bodyPr/>
          <a:lstStyle/>
          <a:p>
            <a:r>
              <a:rPr lang="en-US" dirty="0"/>
              <a:t>Installation instructions</a:t>
            </a:r>
          </a:p>
        </p:txBody>
      </p:sp>
      <p:sp>
        <p:nvSpPr>
          <p:cNvPr id="3" name="Content Placeholder 2">
            <a:extLst>
              <a:ext uri="{FF2B5EF4-FFF2-40B4-BE49-F238E27FC236}">
                <a16:creationId xmlns:a16="http://schemas.microsoft.com/office/drawing/2014/main" id="{CAEE17FD-20C5-418B-AC17-9BD5ABC9FC87}"/>
              </a:ext>
            </a:extLst>
          </p:cNvPr>
          <p:cNvSpPr>
            <a:spLocks noGrp="1"/>
          </p:cNvSpPr>
          <p:nvPr>
            <p:ph idx="1"/>
          </p:nvPr>
        </p:nvSpPr>
        <p:spPr/>
        <p:txBody>
          <a:bodyPr>
            <a:normAutofit/>
          </a:bodyPr>
          <a:lstStyle/>
          <a:p>
            <a:r>
              <a:rPr lang="en-US" dirty="0"/>
              <a:t>To install the latest version(4.12.0) visit the site https://d3js.org/</a:t>
            </a:r>
          </a:p>
          <a:p>
            <a:r>
              <a:rPr lang="en-US" dirty="0"/>
              <a:t>Click on d3.zip to download the zip file</a:t>
            </a:r>
          </a:p>
          <a:p>
            <a:r>
              <a:rPr lang="en-US" dirty="0"/>
              <a:t>Unzip the file and you can see d3.js and d3.min.js</a:t>
            </a:r>
          </a:p>
          <a:p>
            <a:r>
              <a:rPr lang="en-US" dirty="0"/>
              <a:t>Use d3.mini.js version if you need minified version or other file </a:t>
            </a:r>
          </a:p>
          <a:p>
            <a:r>
              <a:rPr lang="en-US" dirty="0"/>
              <a:t>To link directly to the latest release, copy this snippet</a:t>
            </a:r>
          </a:p>
          <a:p>
            <a:pPr marL="0" indent="0">
              <a:buNone/>
            </a:pPr>
            <a:r>
              <a:rPr lang="en-US" dirty="0"/>
              <a:t>&lt;script </a:t>
            </a:r>
            <a:r>
              <a:rPr lang="en-US" dirty="0" err="1"/>
              <a:t>src</a:t>
            </a:r>
            <a:r>
              <a:rPr lang="en-US" dirty="0"/>
              <a:t>=</a:t>
            </a:r>
            <a:r>
              <a:rPr lang="en-US" dirty="0">
                <a:hlinkClick r:id="rId4"/>
              </a:rPr>
              <a:t>https://d3js.org/d3.v4.min.js</a:t>
            </a:r>
            <a:r>
              <a:rPr lang="en-US" dirty="0"/>
              <a:t>&gt;&lt;/script&gt;</a:t>
            </a:r>
          </a:p>
        </p:txBody>
      </p:sp>
      <p:pic>
        <p:nvPicPr>
          <p:cNvPr id="5" name="Audio 4">
            <a:hlinkClick r:id="" action="ppaction://media"/>
            <a:extLst>
              <a:ext uri="{FF2B5EF4-FFF2-40B4-BE49-F238E27FC236}">
                <a16:creationId xmlns:a16="http://schemas.microsoft.com/office/drawing/2014/main" id="{E537913C-C4AA-4057-B899-73EDA890CB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133829507"/>
      </p:ext>
    </p:extLst>
  </p:cSld>
  <p:clrMapOvr>
    <a:masterClrMapping/>
  </p:clrMapOvr>
  <mc:AlternateContent xmlns:mc="http://schemas.openxmlformats.org/markup-compatibility/2006">
    <mc:Choice xmlns:p14="http://schemas.microsoft.com/office/powerpoint/2010/main" Requires="p14">
      <p:transition spd="slow" p14:dur="2000" advTm="29566"/>
    </mc:Choice>
    <mc:Fallback>
      <p:transition spd="slow" advTm="29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59DBB-4E5A-41A5-A5FD-9BAF9EAA4860}"/>
              </a:ext>
            </a:extLst>
          </p:cNvPr>
          <p:cNvSpPr>
            <a:spLocks noGrp="1"/>
          </p:cNvSpPr>
          <p:nvPr>
            <p:ph type="title"/>
          </p:nvPr>
        </p:nvSpPr>
        <p:spPr/>
        <p:txBody>
          <a:bodyPr/>
          <a:lstStyle/>
          <a:p>
            <a:r>
              <a:rPr lang="en-US" dirty="0"/>
              <a:t>Features</a:t>
            </a:r>
          </a:p>
        </p:txBody>
      </p:sp>
      <p:sp>
        <p:nvSpPr>
          <p:cNvPr id="3" name="Content Placeholder 2">
            <a:extLst>
              <a:ext uri="{FF2B5EF4-FFF2-40B4-BE49-F238E27FC236}">
                <a16:creationId xmlns:a16="http://schemas.microsoft.com/office/drawing/2014/main" id="{33C7D619-7251-483D-A00D-AB6AC0AEC335}"/>
              </a:ext>
            </a:extLst>
          </p:cNvPr>
          <p:cNvSpPr>
            <a:spLocks noGrp="1"/>
          </p:cNvSpPr>
          <p:nvPr>
            <p:ph idx="1"/>
          </p:nvPr>
        </p:nvSpPr>
        <p:spPr/>
        <p:txBody>
          <a:bodyPr>
            <a:normAutofit fontScale="92500" lnSpcReduction="20000"/>
          </a:bodyPr>
          <a:lstStyle/>
          <a:p>
            <a:r>
              <a:rPr lang="en-US" dirty="0"/>
              <a:t>It functions on every web browser and web technologies.</a:t>
            </a:r>
          </a:p>
          <a:p>
            <a:r>
              <a:rPr lang="en-US" dirty="0"/>
              <a:t>D3 efficiently manipulates documents based on data</a:t>
            </a:r>
          </a:p>
          <a:p>
            <a:r>
              <a:rPr lang="en-US" dirty="0"/>
              <a:t>D3 has a vibrant open source community</a:t>
            </a:r>
          </a:p>
          <a:p>
            <a:r>
              <a:rPr lang="en-US" dirty="0"/>
              <a:t>D3's useful style permits code reuse through a different gathering of authority and group created modules</a:t>
            </a:r>
          </a:p>
          <a:p>
            <a:r>
              <a:rPr lang="en-US" dirty="0"/>
              <a:t>Developer friendly and it enables you to build customized </a:t>
            </a:r>
            <a:r>
              <a:rPr lang="en-US" dirty="0" err="1"/>
              <a:t>visualisations</a:t>
            </a:r>
            <a:r>
              <a:rPr lang="en-US" dirty="0"/>
              <a:t> for any kind of storytelling you could imagine for the web.</a:t>
            </a:r>
          </a:p>
          <a:p>
            <a:r>
              <a:rPr lang="en-US" dirty="0"/>
              <a:t>Based on user interaction it allows you to change existing data.</a:t>
            </a:r>
          </a:p>
        </p:txBody>
      </p:sp>
      <p:pic>
        <p:nvPicPr>
          <p:cNvPr id="5" name="Audio 4">
            <a:hlinkClick r:id="" action="ppaction://media"/>
            <a:extLst>
              <a:ext uri="{FF2B5EF4-FFF2-40B4-BE49-F238E27FC236}">
                <a16:creationId xmlns:a16="http://schemas.microsoft.com/office/drawing/2014/main" id="{00F9462A-50BF-4FBF-8C8F-5CB3C6CE291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29243848"/>
      </p:ext>
    </p:extLst>
  </p:cSld>
  <p:clrMapOvr>
    <a:masterClrMapping/>
  </p:clrMapOvr>
  <mc:AlternateContent xmlns:mc="http://schemas.openxmlformats.org/markup-compatibility/2006">
    <mc:Choice xmlns:p14="http://schemas.microsoft.com/office/powerpoint/2010/main" Requires="p14">
      <p:transition spd="slow" p14:dur="2000" advTm="32339"/>
    </mc:Choice>
    <mc:Fallback>
      <p:transition spd="slow" advTm="323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477BE-930E-489B-A4A4-6FF15D8FC2BE}"/>
              </a:ext>
            </a:extLst>
          </p:cNvPr>
          <p:cNvSpPr>
            <a:spLocks noGrp="1"/>
          </p:cNvSpPr>
          <p:nvPr>
            <p:ph type="title"/>
          </p:nvPr>
        </p:nvSpPr>
        <p:spPr/>
        <p:txBody>
          <a:bodyPr/>
          <a:lstStyle/>
          <a:p>
            <a:r>
              <a:rPr lang="en-US" dirty="0"/>
              <a:t>Examples</a:t>
            </a:r>
          </a:p>
        </p:txBody>
      </p:sp>
      <p:sp>
        <p:nvSpPr>
          <p:cNvPr id="3" name="Content Placeholder 2">
            <a:extLst>
              <a:ext uri="{FF2B5EF4-FFF2-40B4-BE49-F238E27FC236}">
                <a16:creationId xmlns:a16="http://schemas.microsoft.com/office/drawing/2014/main" id="{FBBE4B52-EE6D-41BE-83E2-0A70273E446C}"/>
              </a:ext>
            </a:extLst>
          </p:cNvPr>
          <p:cNvSpPr>
            <a:spLocks noGrp="1"/>
          </p:cNvSpPr>
          <p:nvPr>
            <p:ph idx="1"/>
          </p:nvPr>
        </p:nvSpPr>
        <p:spPr/>
        <p:txBody>
          <a:bodyPr>
            <a:normAutofit fontScale="92500" lnSpcReduction="20000"/>
          </a:bodyPr>
          <a:lstStyle/>
          <a:p>
            <a:r>
              <a:rPr lang="en-US" dirty="0"/>
              <a:t>2012 NFL conference Champs</a:t>
            </a:r>
          </a:p>
          <a:p>
            <a:pPr marL="0" indent="0">
              <a:buNone/>
            </a:pPr>
            <a:r>
              <a:rPr lang="en-US" dirty="0"/>
              <a:t>https://thedylanharper.wordpress.com/2013/02/04/2012-nfl-conference-ch</a:t>
            </a:r>
          </a:p>
          <a:p>
            <a:pPr marL="0" indent="0">
              <a:buNone/>
            </a:pPr>
            <a:r>
              <a:rPr lang="en-US" dirty="0"/>
              <a:t>amps/</a:t>
            </a:r>
          </a:p>
          <a:p>
            <a:r>
              <a:rPr lang="en-US" dirty="0"/>
              <a:t>A Chicago divided by killings</a:t>
            </a:r>
          </a:p>
          <a:p>
            <a:pPr marL="0" indent="0">
              <a:buNone/>
            </a:pPr>
            <a:r>
              <a:rPr lang="en-US" dirty="0">
                <a:hlinkClick r:id="rId4"/>
              </a:rPr>
              <a:t>http://www.nytimes.com/interactive/2013/01/02/us/chicago-killings.html</a:t>
            </a:r>
            <a:endParaRPr lang="en-US" dirty="0"/>
          </a:p>
          <a:p>
            <a:r>
              <a:rPr lang="en-US" dirty="0"/>
              <a:t>USGS DRG – a static map</a:t>
            </a:r>
          </a:p>
          <a:p>
            <a:pPr marL="0" indent="0">
              <a:buNone/>
            </a:pPr>
            <a:r>
              <a:rPr lang="en-US" dirty="0"/>
              <a:t>https://en.wikipedia.org/wiki/Web_mapping#/media/File:Topographic_map_example.png</a:t>
            </a:r>
          </a:p>
        </p:txBody>
      </p:sp>
      <p:pic>
        <p:nvPicPr>
          <p:cNvPr id="5" name="Audio 4">
            <a:hlinkClick r:id="" action="ppaction://media"/>
            <a:extLst>
              <a:ext uri="{FF2B5EF4-FFF2-40B4-BE49-F238E27FC236}">
                <a16:creationId xmlns:a16="http://schemas.microsoft.com/office/drawing/2014/main" id="{37EBA71B-4613-4E52-89B4-5F9052C96B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87336094"/>
      </p:ext>
    </p:extLst>
  </p:cSld>
  <p:clrMapOvr>
    <a:masterClrMapping/>
  </p:clrMapOvr>
  <mc:AlternateContent xmlns:mc="http://schemas.openxmlformats.org/markup-compatibility/2006">
    <mc:Choice xmlns:p14="http://schemas.microsoft.com/office/powerpoint/2010/main" Requires="p14">
      <p:transition spd="slow" p14:dur="2000" advTm="21159"/>
    </mc:Choice>
    <mc:Fallback>
      <p:transition spd="slow" advTm="211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B2312-5CA5-4434-854E-4C854916C178}"/>
              </a:ext>
            </a:extLst>
          </p:cNvPr>
          <p:cNvSpPr>
            <a:spLocks noGrp="1"/>
          </p:cNvSpPr>
          <p:nvPr>
            <p:ph type="title"/>
          </p:nvPr>
        </p:nvSpPr>
        <p:spPr/>
        <p:txBody>
          <a:bodyPr/>
          <a:lstStyle/>
          <a:p>
            <a:r>
              <a:rPr lang="en-US" dirty="0"/>
              <a:t>Demo</a:t>
            </a:r>
          </a:p>
        </p:txBody>
      </p:sp>
      <p:pic>
        <p:nvPicPr>
          <p:cNvPr id="7" name="Content Placeholder 6">
            <a:extLst>
              <a:ext uri="{FF2B5EF4-FFF2-40B4-BE49-F238E27FC236}">
                <a16:creationId xmlns:a16="http://schemas.microsoft.com/office/drawing/2014/main" id="{3FE84E4C-671E-4E4E-93A8-84E1A326B081}"/>
              </a:ext>
            </a:extLst>
          </p:cNvPr>
          <p:cNvPicPr>
            <a:picLocks noGrp="1" noChangeAspect="1"/>
          </p:cNvPicPr>
          <p:nvPr>
            <p:ph idx="1"/>
          </p:nvPr>
        </p:nvPicPr>
        <p:blipFill>
          <a:blip r:embed="rId4"/>
          <a:stretch>
            <a:fillRect/>
          </a:stretch>
        </p:blipFill>
        <p:spPr>
          <a:xfrm>
            <a:off x="999173" y="1774848"/>
            <a:ext cx="5950267" cy="4464634"/>
          </a:xfrm>
        </p:spPr>
      </p:pic>
      <p:pic>
        <p:nvPicPr>
          <p:cNvPr id="4" name="Audio 3">
            <a:hlinkClick r:id="" action="ppaction://media"/>
            <a:extLst>
              <a:ext uri="{FF2B5EF4-FFF2-40B4-BE49-F238E27FC236}">
                <a16:creationId xmlns:a16="http://schemas.microsoft.com/office/drawing/2014/main" id="{FF406E39-8433-44D4-B59F-D6FF9A74F96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23567916"/>
      </p:ext>
    </p:extLst>
  </p:cSld>
  <p:clrMapOvr>
    <a:masterClrMapping/>
  </p:clrMapOvr>
  <mc:AlternateContent xmlns:mc="http://schemas.openxmlformats.org/markup-compatibility/2006">
    <mc:Choice xmlns:p14="http://schemas.microsoft.com/office/powerpoint/2010/main" Requires="p14">
      <p:transition spd="slow" p14:dur="2000" advTm="12679"/>
    </mc:Choice>
    <mc:Fallback>
      <p:transition spd="slow" advTm="12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125</TotalTime>
  <Words>469</Words>
  <Application>Microsoft Office PowerPoint</Application>
  <PresentationFormat>Widescreen</PresentationFormat>
  <Paragraphs>61</Paragraphs>
  <Slides>10</Slides>
  <Notes>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Trebuchet MS</vt:lpstr>
      <vt:lpstr>Tw Cen MT</vt:lpstr>
      <vt:lpstr>Circuit</vt:lpstr>
      <vt:lpstr>D3 – DATA - DRIVEN DOCUMENTS</vt:lpstr>
      <vt:lpstr>Framework OUTLINE</vt:lpstr>
      <vt:lpstr>Introduction</vt:lpstr>
      <vt:lpstr>What is the need to use D3</vt:lpstr>
      <vt:lpstr>Use cases</vt:lpstr>
      <vt:lpstr>Installation instructions</vt:lpstr>
      <vt:lpstr>Features</vt:lpstr>
      <vt:lpstr>Examples</vt:lpstr>
      <vt:lpstr>Demo</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D3 – DATA - DRIVEN DOCUMENTS</dc:title>
  <dc:creator>sai hemanth vemulapalli</dc:creator>
  <cp:lastModifiedBy>sai hemanth vemulapalli</cp:lastModifiedBy>
  <cp:revision>14</cp:revision>
  <dcterms:created xsi:type="dcterms:W3CDTF">2017-12-08T19:16:08Z</dcterms:created>
  <dcterms:modified xsi:type="dcterms:W3CDTF">2017-12-09T06:06:43Z</dcterms:modified>
</cp:coreProperties>
</file>

<file path=docProps/thumbnail.jpeg>
</file>